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9" r:id="rId4"/>
    <p:sldId id="270" r:id="rId5"/>
    <p:sldId id="272" r:id="rId6"/>
    <p:sldId id="271" r:id="rId7"/>
    <p:sldId id="274" r:id="rId8"/>
    <p:sldId id="273" r:id="rId9"/>
    <p:sldId id="261" r:id="rId10"/>
    <p:sldId id="268"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131" d="100"/>
          <a:sy n="131"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D54E3C-DE29-4CAF-ABFB-E3946F97AB08}" type="datetimeFigureOut">
              <a:rPr lang="en-US" smtClean="0"/>
              <a:t>5/15/18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68C6C-497D-49E2-8442-695B7BB18FE1}" type="slidenum">
              <a:rPr lang="en-US" smtClean="0"/>
              <a:t>‹#›</a:t>
            </a:fld>
            <a:endParaRPr lang="en-US"/>
          </a:p>
        </p:txBody>
      </p:sp>
    </p:spTree>
    <p:extLst>
      <p:ext uri="{BB962C8B-B14F-4D97-AF65-F5344CB8AC3E}">
        <p14:creationId xmlns:p14="http://schemas.microsoft.com/office/powerpoint/2010/main" val="2990166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047B58-F074-4AB4-BBA8-C7C9C93E7675}" type="datetime1">
              <a:rPr lang="en-US" smtClean="0"/>
              <a:t>5/15/18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55591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032D8F-126E-4504-97DF-EC51C72F8F20}" type="datetime1">
              <a:rPr lang="en-US" smtClean="0"/>
              <a:t>5/15/18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44687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C39AFD-4896-4F80-9AD6-D7487FDA6D07}" type="datetime1">
              <a:rPr lang="en-US" smtClean="0"/>
              <a:t>5/15/18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16530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B8989-131C-49C5-9C06-AFB6D00DDEFC}" type="datetime1">
              <a:rPr lang="en-US" smtClean="0"/>
              <a:t>5/15/18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85892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3F2AA9-B3C3-4B38-AB91-2BD7666F0C25}" type="datetime1">
              <a:rPr lang="en-US" smtClean="0"/>
              <a:t>5/15/18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53755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EF5BEA-5CBB-4C7B-A470-5EF92CBF73C7}" type="datetime1">
              <a:rPr lang="en-US" smtClean="0"/>
              <a:t>5/15/18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40148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06C52-7C3E-4F89-8FFB-96B8BABF3DFE}" type="datetime1">
              <a:rPr lang="en-US" smtClean="0"/>
              <a:t>5/15/18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184710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36894A-8390-4099-A348-17B7A23F0AAB}" type="datetime1">
              <a:rPr lang="en-US" smtClean="0"/>
              <a:t>5/15/18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1260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5E85E-1132-466B-9C56-F7C14CA7E119}" type="datetime1">
              <a:rPr lang="en-US" smtClean="0"/>
              <a:t>5/15/18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403060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2BAD98-2FB0-498D-A1D1-835A0052AD64}" type="datetime1">
              <a:rPr lang="en-US" smtClean="0"/>
              <a:t>5/15/18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276463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1BEAE5-0B67-41D3-B9F9-A0B25046E9FE}" type="datetime1">
              <a:rPr lang="en-US" smtClean="0"/>
              <a:t>5/15/18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974C-CB03-49DC-A635-9F0F3FEF643A}" type="slidenum">
              <a:rPr lang="en-US" smtClean="0"/>
              <a:t>‹#›</a:t>
            </a:fld>
            <a:endParaRPr lang="en-US"/>
          </a:p>
        </p:txBody>
      </p:sp>
    </p:spTree>
    <p:extLst>
      <p:ext uri="{BB962C8B-B14F-4D97-AF65-F5344CB8AC3E}">
        <p14:creationId xmlns:p14="http://schemas.microsoft.com/office/powerpoint/2010/main" val="394850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0217D-D3CB-4886-AB74-A73999E40913}" type="datetime1">
              <a:rPr lang="en-US" smtClean="0"/>
              <a:t>5/15/18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974C-CB03-49DC-A635-9F0F3FEF643A}" type="slidenum">
              <a:rPr lang="en-US" smtClean="0"/>
              <a:t>‹#›</a:t>
            </a:fld>
            <a:endParaRPr lang="en-US"/>
          </a:p>
        </p:txBody>
      </p:sp>
    </p:spTree>
    <p:extLst>
      <p:ext uri="{BB962C8B-B14F-4D97-AF65-F5344CB8AC3E}">
        <p14:creationId xmlns:p14="http://schemas.microsoft.com/office/powerpoint/2010/main" val="11077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resident.tamu.edu/xgrants/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xgrants@tamu.edu" TargetMode="External"/><Relationship Id="rId2" Type="http://schemas.openxmlformats.org/officeDocument/2006/relationships/hyperlink" Target="https://president.tamu.edu/xgrants/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X-Grants Full Proposal Information Session</a:t>
            </a:r>
          </a:p>
        </p:txBody>
      </p:sp>
      <p:sp>
        <p:nvSpPr>
          <p:cNvPr id="3" name="Subtitle 2"/>
          <p:cNvSpPr>
            <a:spLocks noGrp="1"/>
          </p:cNvSpPr>
          <p:nvPr>
            <p:ph type="subTitle" idx="1"/>
          </p:nvPr>
        </p:nvSpPr>
        <p:spPr/>
        <p:txBody>
          <a:bodyPr/>
          <a:lstStyle/>
          <a:p>
            <a:endParaRPr lang="en-US" dirty="0"/>
          </a:p>
          <a:p>
            <a:r>
              <a:rPr lang="en-US" dirty="0"/>
              <a:t>May 14, 2018</a:t>
            </a:r>
          </a:p>
        </p:txBody>
      </p:sp>
      <p:sp>
        <p:nvSpPr>
          <p:cNvPr id="4" name="Slide Number Placeholder 3"/>
          <p:cNvSpPr>
            <a:spLocks noGrp="1"/>
          </p:cNvSpPr>
          <p:nvPr>
            <p:ph type="sldNum" sz="quarter" idx="12"/>
          </p:nvPr>
        </p:nvSpPr>
        <p:spPr/>
        <p:txBody>
          <a:bodyPr/>
          <a:lstStyle/>
          <a:p>
            <a:fld id="{C081974C-CB03-49DC-A635-9F0F3FEF643A}" type="slidenum">
              <a:rPr lang="en-US" smtClean="0"/>
              <a:t>1</a:t>
            </a:fld>
            <a:endParaRPr lang="en-US"/>
          </a:p>
        </p:txBody>
      </p:sp>
    </p:spTree>
    <p:extLst>
      <p:ext uri="{BB962C8B-B14F-4D97-AF65-F5344CB8AC3E}">
        <p14:creationId xmlns:p14="http://schemas.microsoft.com/office/powerpoint/2010/main" val="32509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sp>
        <p:nvSpPr>
          <p:cNvPr id="3" name="Content Placeholder 2"/>
          <p:cNvSpPr>
            <a:spLocks noGrp="1"/>
          </p:cNvSpPr>
          <p:nvPr>
            <p:ph idx="1"/>
          </p:nvPr>
        </p:nvSpPr>
        <p:spPr/>
        <p:txBody>
          <a:bodyPr/>
          <a:lstStyle/>
          <a:p>
            <a:r>
              <a:rPr lang="en-US" dirty="0"/>
              <a:t>Email questions to Xgrants@tamu.edu</a:t>
            </a:r>
          </a:p>
        </p:txBody>
      </p:sp>
      <p:sp>
        <p:nvSpPr>
          <p:cNvPr id="4" name="Slide Number Placeholder 3"/>
          <p:cNvSpPr>
            <a:spLocks noGrp="1"/>
          </p:cNvSpPr>
          <p:nvPr>
            <p:ph type="sldNum" sz="quarter" idx="12"/>
          </p:nvPr>
        </p:nvSpPr>
        <p:spPr/>
        <p:txBody>
          <a:bodyPr/>
          <a:lstStyle/>
          <a:p>
            <a:fld id="{C081974C-CB03-49DC-A635-9F0F3FEF643A}" type="slidenum">
              <a:rPr lang="en-US" smtClean="0"/>
              <a:t>10</a:t>
            </a:fld>
            <a:endParaRPr lang="en-US"/>
          </a:p>
        </p:txBody>
      </p:sp>
    </p:spTree>
    <p:extLst>
      <p:ext uri="{BB962C8B-B14F-4D97-AF65-F5344CB8AC3E}">
        <p14:creationId xmlns:p14="http://schemas.microsoft.com/office/powerpoint/2010/main" val="254033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Remote attendees may email questions to xgrants@tamu.edu</a:t>
            </a:r>
          </a:p>
        </p:txBody>
      </p:sp>
      <p:sp>
        <p:nvSpPr>
          <p:cNvPr id="3" name="Slide Number Placeholder 2"/>
          <p:cNvSpPr>
            <a:spLocks noGrp="1"/>
          </p:cNvSpPr>
          <p:nvPr>
            <p:ph type="sldNum" sz="quarter" idx="12"/>
          </p:nvPr>
        </p:nvSpPr>
        <p:spPr/>
        <p:txBody>
          <a:bodyPr/>
          <a:lstStyle/>
          <a:p>
            <a:fld id="{C081974C-CB03-49DC-A635-9F0F3FEF643A}" type="slidenum">
              <a:rPr lang="en-US" smtClean="0"/>
              <a:t>2</a:t>
            </a:fld>
            <a:endParaRPr lang="en-US"/>
          </a:p>
        </p:txBody>
      </p:sp>
    </p:spTree>
    <p:extLst>
      <p:ext uri="{BB962C8B-B14F-4D97-AF65-F5344CB8AC3E}">
        <p14:creationId xmlns:p14="http://schemas.microsoft.com/office/powerpoint/2010/main" val="104968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Submission Instructions</a:t>
            </a:r>
          </a:p>
          <a:p>
            <a:r>
              <a:rPr lang="en-US" dirty="0"/>
              <a:t>Evaluation Criteria</a:t>
            </a:r>
          </a:p>
          <a:p>
            <a:r>
              <a:rPr lang="en-US" dirty="0"/>
              <a:t>Budget</a:t>
            </a:r>
          </a:p>
          <a:p>
            <a:r>
              <a:rPr lang="en-US" dirty="0"/>
              <a:t>Public Presentations</a:t>
            </a:r>
          </a:p>
          <a:p>
            <a:r>
              <a:rPr lang="en-US" dirty="0"/>
              <a:t>Misc. Information</a:t>
            </a:r>
          </a:p>
          <a:p>
            <a:r>
              <a:rPr lang="en-US" dirty="0"/>
              <a:t>Q&amp;A</a:t>
            </a:r>
          </a:p>
        </p:txBody>
      </p:sp>
      <p:sp>
        <p:nvSpPr>
          <p:cNvPr id="4" name="Slide Number Placeholder 3"/>
          <p:cNvSpPr>
            <a:spLocks noGrp="1"/>
          </p:cNvSpPr>
          <p:nvPr>
            <p:ph type="sldNum" sz="quarter" idx="12"/>
          </p:nvPr>
        </p:nvSpPr>
        <p:spPr/>
        <p:txBody>
          <a:bodyPr/>
          <a:lstStyle/>
          <a:p>
            <a:fld id="{C081974C-CB03-49DC-A635-9F0F3FEF643A}" type="slidenum">
              <a:rPr lang="en-US" smtClean="0"/>
              <a:t>3</a:t>
            </a:fld>
            <a:endParaRPr lang="en-US"/>
          </a:p>
        </p:txBody>
      </p:sp>
    </p:spTree>
    <p:extLst>
      <p:ext uri="{BB962C8B-B14F-4D97-AF65-F5344CB8AC3E}">
        <p14:creationId xmlns:p14="http://schemas.microsoft.com/office/powerpoint/2010/main" val="316108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Instructions</a:t>
            </a:r>
          </a:p>
        </p:txBody>
      </p:sp>
      <p:sp>
        <p:nvSpPr>
          <p:cNvPr id="3" name="Content Placeholder 2"/>
          <p:cNvSpPr>
            <a:spLocks noGrp="1"/>
          </p:cNvSpPr>
          <p:nvPr>
            <p:ph idx="1"/>
          </p:nvPr>
        </p:nvSpPr>
        <p:spPr/>
        <p:txBody>
          <a:bodyPr/>
          <a:lstStyle/>
          <a:p>
            <a:r>
              <a:rPr lang="en-US" dirty="0">
                <a:hlinkClick r:id="rId2"/>
              </a:rPr>
              <a:t>https://president.tamu.edu/xgrants/index.html</a:t>
            </a:r>
            <a:endParaRPr lang="en-US" dirty="0"/>
          </a:p>
          <a:p>
            <a:endParaRPr lang="en-US" dirty="0"/>
          </a:p>
          <a:p>
            <a:r>
              <a:rPr lang="en-US" dirty="0"/>
              <a:t>Instructions</a:t>
            </a:r>
          </a:p>
          <a:p>
            <a:endParaRPr lang="en-US" dirty="0"/>
          </a:p>
        </p:txBody>
      </p:sp>
      <p:sp>
        <p:nvSpPr>
          <p:cNvPr id="4" name="Slide Number Placeholder 3"/>
          <p:cNvSpPr>
            <a:spLocks noGrp="1"/>
          </p:cNvSpPr>
          <p:nvPr>
            <p:ph type="sldNum" sz="quarter" idx="12"/>
          </p:nvPr>
        </p:nvSpPr>
        <p:spPr/>
        <p:txBody>
          <a:bodyPr/>
          <a:lstStyle/>
          <a:p>
            <a:fld id="{C081974C-CB03-49DC-A635-9F0F3FEF643A}" type="slidenum">
              <a:rPr lang="en-US" smtClean="0"/>
              <a:t>4</a:t>
            </a:fld>
            <a:endParaRPr lang="en-US"/>
          </a:p>
        </p:txBody>
      </p:sp>
    </p:spTree>
    <p:extLst>
      <p:ext uri="{BB962C8B-B14F-4D97-AF65-F5344CB8AC3E}">
        <p14:creationId xmlns:p14="http://schemas.microsoft.com/office/powerpoint/2010/main" val="77776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hangingPunct="0"/>
            <a:r>
              <a:rPr lang="en-US" b="1" dirty="0"/>
              <a:t>Evaluation Criteria (100 points total)</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4013297525"/>
              </p:ext>
            </p:extLst>
          </p:nvPr>
        </p:nvGraphicFramePr>
        <p:xfrm>
          <a:off x="1235652" y="1266104"/>
          <a:ext cx="8874125" cy="5713412"/>
        </p:xfrm>
        <a:graphic>
          <a:graphicData uri="http://schemas.openxmlformats.org/presentationml/2006/ole">
            <mc:AlternateContent xmlns:mc="http://schemas.openxmlformats.org/markup-compatibility/2006">
              <mc:Choice xmlns:v="urn:schemas-microsoft-com:vml" Requires="v">
                <p:oleObj spid="_x0000_s1043" name="Document" r:id="rId3" imgW="5956042" imgH="3829098" progId="Word.Document.12">
                  <p:embed/>
                </p:oleObj>
              </mc:Choice>
              <mc:Fallback>
                <p:oleObj name="Document" r:id="rId3" imgW="5956042" imgH="3829098" progId="Word.Document.12">
                  <p:embed/>
                  <p:pic>
                    <p:nvPicPr>
                      <p:cNvPr id="0" name=""/>
                      <p:cNvPicPr/>
                      <p:nvPr/>
                    </p:nvPicPr>
                    <p:blipFill>
                      <a:blip r:embed="rId4"/>
                      <a:stretch>
                        <a:fillRect/>
                      </a:stretch>
                    </p:blipFill>
                    <p:spPr>
                      <a:xfrm>
                        <a:off x="1235652" y="1266104"/>
                        <a:ext cx="8874125" cy="5713412"/>
                      </a:xfrm>
                      <a:prstGeom prst="rect">
                        <a:avLst/>
                      </a:prstGeom>
                    </p:spPr>
                  </p:pic>
                </p:oleObj>
              </mc:Fallback>
            </mc:AlternateContent>
          </a:graphicData>
        </a:graphic>
      </p:graphicFrame>
      <p:sp>
        <p:nvSpPr>
          <p:cNvPr id="3" name="Slide Number Placeholder 2"/>
          <p:cNvSpPr>
            <a:spLocks noGrp="1"/>
          </p:cNvSpPr>
          <p:nvPr>
            <p:ph type="sldNum" sz="quarter" idx="12"/>
          </p:nvPr>
        </p:nvSpPr>
        <p:spPr/>
        <p:txBody>
          <a:bodyPr/>
          <a:lstStyle/>
          <a:p>
            <a:fld id="{C081974C-CB03-49DC-A635-9F0F3FEF643A}" type="slidenum">
              <a:rPr lang="en-US" smtClean="0"/>
              <a:t>5</a:t>
            </a:fld>
            <a:endParaRPr lang="en-US"/>
          </a:p>
        </p:txBody>
      </p:sp>
    </p:spTree>
    <p:extLst>
      <p:ext uri="{BB962C8B-B14F-4D97-AF65-F5344CB8AC3E}">
        <p14:creationId xmlns:p14="http://schemas.microsoft.com/office/powerpoint/2010/main" val="168648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sp>
        <p:nvSpPr>
          <p:cNvPr id="3" name="Content Placeholder 2"/>
          <p:cNvSpPr>
            <a:spLocks noGrp="1"/>
          </p:cNvSpPr>
          <p:nvPr>
            <p:ph idx="1"/>
          </p:nvPr>
        </p:nvSpPr>
        <p:spPr/>
        <p:txBody>
          <a:bodyPr/>
          <a:lstStyle/>
          <a:p>
            <a:r>
              <a:rPr lang="en-US" dirty="0"/>
              <a:t>Guidelines</a:t>
            </a:r>
          </a:p>
          <a:p>
            <a:r>
              <a:rPr lang="en-US" dirty="0"/>
              <a:t>Template</a:t>
            </a:r>
          </a:p>
          <a:p>
            <a:r>
              <a:rPr lang="en-US" dirty="0"/>
              <a:t>Effective Start Date: July 1, 2018</a:t>
            </a:r>
          </a:p>
        </p:txBody>
      </p:sp>
      <p:sp>
        <p:nvSpPr>
          <p:cNvPr id="4" name="Slide Number Placeholder 3"/>
          <p:cNvSpPr>
            <a:spLocks noGrp="1"/>
          </p:cNvSpPr>
          <p:nvPr>
            <p:ph type="sldNum" sz="quarter" idx="12"/>
          </p:nvPr>
        </p:nvSpPr>
        <p:spPr/>
        <p:txBody>
          <a:bodyPr/>
          <a:lstStyle/>
          <a:p>
            <a:fld id="{C081974C-CB03-49DC-A635-9F0F3FEF643A}" type="slidenum">
              <a:rPr lang="en-US" smtClean="0"/>
              <a:t>6</a:t>
            </a:fld>
            <a:endParaRPr lang="en-US"/>
          </a:p>
        </p:txBody>
      </p:sp>
    </p:spTree>
    <p:extLst>
      <p:ext uri="{BB962C8B-B14F-4D97-AF65-F5344CB8AC3E}">
        <p14:creationId xmlns:p14="http://schemas.microsoft.com/office/powerpoint/2010/main" val="77755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Budget Guidelines</a:t>
            </a:r>
          </a:p>
        </p:txBody>
      </p:sp>
      <p:sp>
        <p:nvSpPr>
          <p:cNvPr id="3" name="Content Placeholder 2"/>
          <p:cNvSpPr>
            <a:spLocks noGrp="1"/>
          </p:cNvSpPr>
          <p:nvPr>
            <p:ph idx="1"/>
          </p:nvPr>
        </p:nvSpPr>
        <p:spPr>
          <a:xfrm>
            <a:off x="498763" y="1078490"/>
            <a:ext cx="11455977" cy="5779510"/>
          </a:xfrm>
        </p:spPr>
        <p:txBody>
          <a:bodyPr>
            <a:noAutofit/>
          </a:bodyPr>
          <a:lstStyle/>
          <a:p>
            <a:pPr marL="0" marR="0" indent="0" algn="just" hangingPunct="0">
              <a:spcBef>
                <a:spcPts val="0"/>
              </a:spcBef>
              <a:spcAft>
                <a:spcPts val="0"/>
              </a:spcAft>
              <a:buNone/>
            </a:pPr>
            <a:r>
              <a:rPr lang="en-US" sz="800" b="1"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Salaries</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70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Must be paid employees (faculty or staff) at Texas A&amp;M University, Texas A&amp;M University-Galveston, Texas A&amp;M University-Qatar, TEES, TEEX, </a:t>
            </a:r>
            <a:r>
              <a:rPr lang="en-US" sz="1400" b="1" dirty="0" err="1">
                <a:latin typeface="Times New Roman" panose="02020603050405020304" pitchFamily="18" charset="0"/>
                <a:ea typeface="Times New Roman" panose="02020603050405020304" pitchFamily="18" charset="0"/>
                <a:cs typeface="Times New Roman" panose="02020603050405020304" pitchFamily="18" charset="0"/>
              </a:rPr>
              <a:t>AgriLife</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 Research, </a:t>
            </a:r>
            <a:r>
              <a:rPr lang="en-US" sz="1400" b="1" dirty="0" err="1">
                <a:latin typeface="Times New Roman" panose="02020603050405020304" pitchFamily="18" charset="0"/>
                <a:ea typeface="Times New Roman" panose="02020603050405020304" pitchFamily="18" charset="0"/>
                <a:cs typeface="Times New Roman" panose="02020603050405020304" pitchFamily="18" charset="0"/>
              </a:rPr>
              <a:t>AgriLife</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 Extension, or TTI; or students at Texas A&amp;M University, Texas A&amp;M University-Galveston, or Texas A&amp;M University-Qatar.</a:t>
            </a:r>
            <a:endParaRPr lang="en-US" sz="1100" b="1" dirty="0">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just" fontAlgn="base" hangingPunct="0">
              <a:lnSpc>
                <a:spcPct val="170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Faculty – Only summer salary allowed with a maximum of one month/year. Must include salary and fringe. Faculty on 12-months salaries cannot receive salary from the project. Total faculty salaries must not exceed 15% of total budget</a:t>
            </a:r>
            <a:endParaRPr lang="en-US" sz="1100" b="1" dirty="0">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just" fontAlgn="base" hangingPunct="0">
              <a:lnSpc>
                <a:spcPct val="170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Graduate assistants – must include tuition, fees, and fringe</a:t>
            </a:r>
            <a:endParaRPr lang="en-US" sz="1100" b="1" dirty="0">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lgn="just" fontAlgn="base" hangingPunct="0">
              <a:lnSpc>
                <a:spcPct val="170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Staff and students –must include salary and fringe</a:t>
            </a:r>
            <a:endParaRPr lang="en-US" sz="1100" b="1"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hangingPunct="0">
              <a:spcBef>
                <a:spcPts val="0"/>
              </a:spcBef>
              <a:spcAft>
                <a:spcPts val="0"/>
              </a:spcAft>
              <a:buNone/>
            </a:pPr>
            <a:endParaRPr lang="en-US" sz="900" dirty="0">
              <a:latin typeface="Times New Roman" panose="02020603050405020304" pitchFamily="18" charset="0"/>
              <a:ea typeface="Times New Roman" panose="02020603050405020304" pitchFamily="18" charset="0"/>
            </a:endParaRPr>
          </a:p>
          <a:p>
            <a:pPr marL="0" marR="0" indent="0" algn="just" hangingPunct="0">
              <a:spcBef>
                <a:spcPts val="0"/>
              </a:spcBef>
              <a:spcAft>
                <a:spcPts val="0"/>
              </a:spcAft>
              <a:buNone/>
            </a:pPr>
            <a:r>
              <a:rPr lang="en-US" sz="1400" b="1" dirty="0">
                <a:latin typeface="Times New Roman" panose="02020603050405020304" pitchFamily="18" charset="0"/>
                <a:ea typeface="Times New Roman" panose="02020603050405020304" pitchFamily="18" charset="0"/>
              </a:rPr>
              <a:t>Travel and Other</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Domestic travel allowed and must follow state travel guidelines. Only limited amount of international travel funds are available.</a:t>
            </a: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No food/beverages</a:t>
            </a:r>
            <a:endParaRPr lang="en-US" sz="900" dirty="0">
              <a:latin typeface="Times New Roman" panose="02020603050405020304" pitchFamily="18" charset="0"/>
              <a:ea typeface="Times New Roman" panose="02020603050405020304" pitchFamily="18" charset="0"/>
            </a:endParaRPr>
          </a:p>
          <a:p>
            <a:pPr marL="0" marR="0" indent="0" algn="just" hangingPunct="0">
              <a:spcBef>
                <a:spcPts val="0"/>
              </a:spcBef>
              <a:spcAft>
                <a:spcPts val="0"/>
              </a:spcAft>
              <a:buNone/>
            </a:pPr>
            <a:r>
              <a:rPr lang="en-US" sz="1400" b="1" dirty="0">
                <a:latin typeface="Times New Roman" panose="02020603050405020304" pitchFamily="18" charset="0"/>
                <a:ea typeface="Times New Roman" panose="02020603050405020304" pitchFamily="18" charset="0"/>
              </a:rPr>
              <a:t>Equipment</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Must provide strong justification for individual equipment exceeding $10,000</a:t>
            </a:r>
            <a:endParaRPr lang="en-US" sz="900" dirty="0">
              <a:latin typeface="Times New Roman" panose="02020603050405020304" pitchFamily="18" charset="0"/>
              <a:ea typeface="Times New Roman" panose="02020603050405020304" pitchFamily="18" charset="0"/>
            </a:endParaRPr>
          </a:p>
          <a:p>
            <a:pPr marL="0" marR="0" indent="0" algn="just" hangingPunct="0">
              <a:spcBef>
                <a:spcPts val="0"/>
              </a:spcBef>
              <a:spcAft>
                <a:spcPts val="0"/>
              </a:spcAft>
              <a:buNone/>
            </a:pPr>
            <a:r>
              <a:rPr lang="en-US" sz="1400" b="1" dirty="0">
                <a:latin typeface="Times New Roman" panose="02020603050405020304" pitchFamily="18" charset="0"/>
                <a:ea typeface="Times New Roman" panose="02020603050405020304" pitchFamily="18" charset="0"/>
              </a:rPr>
              <a:t>Subcontracts</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No subcontracts will be allowed</a:t>
            </a:r>
            <a:endParaRPr lang="en-US" sz="900" dirty="0">
              <a:latin typeface="Times New Roman" panose="02020603050405020304" pitchFamily="18" charset="0"/>
              <a:ea typeface="Times New Roman" panose="02020603050405020304" pitchFamily="18" charset="0"/>
            </a:endParaRPr>
          </a:p>
          <a:p>
            <a:pPr marL="0" marR="0" indent="0" algn="just" hangingPunct="0">
              <a:spcBef>
                <a:spcPts val="0"/>
              </a:spcBef>
              <a:spcAft>
                <a:spcPts val="0"/>
              </a:spcAft>
              <a:buNone/>
            </a:pPr>
            <a:r>
              <a:rPr lang="en-US" sz="1400" b="1" dirty="0">
                <a:latin typeface="Times New Roman" panose="02020603050405020304" pitchFamily="18" charset="0"/>
                <a:ea typeface="Times New Roman" panose="02020603050405020304" pitchFamily="18" charset="0"/>
              </a:rPr>
              <a:t>Cost Sharing</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Committed cost sharing to an external sponsor is the only cost sharing that must be tracked. Since this is an internal grant, cost sharing will not be tracked and should not be included on budgets.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hangingPunct="0">
              <a:spcBef>
                <a:spcPts val="0"/>
              </a:spcBef>
              <a:spcAft>
                <a:spcPts val="0"/>
              </a:spcAft>
              <a:buNone/>
            </a:pPr>
            <a:r>
              <a:rPr lang="en-US" sz="1400" b="1" dirty="0">
                <a:latin typeface="Times New Roman" panose="02020603050405020304" pitchFamily="18" charset="0"/>
                <a:ea typeface="Times New Roman" panose="02020603050405020304" pitchFamily="18" charset="0"/>
              </a:rPr>
              <a:t>Award limits</a:t>
            </a:r>
            <a:endParaRPr lang="en-US" sz="900" dirty="0">
              <a:latin typeface="Times New Roman" panose="02020603050405020304" pitchFamily="18" charset="0"/>
              <a:ea typeface="Times New Roman" panose="02020603050405020304" pitchFamily="18" charset="0"/>
            </a:endParaRP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Pilot and planning research grant awards should not exceed a total of $500,000 and two years duration. </a:t>
            </a:r>
          </a:p>
          <a:p>
            <a:pPr marL="800100" lvl="1" indent="-342900" algn="just" fontAlgn="base" hangingPunct="0">
              <a:lnSpc>
                <a:spcPct val="107000"/>
              </a:lnSpc>
              <a:spcBef>
                <a:spcPts val="0"/>
              </a:spcBef>
              <a:buFont typeface="Symbol" panose="05050102010706020507" pitchFamily="18" charset="2"/>
              <a:buChar char=""/>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Other research grant awards should not exceed a total of $1,500,000 and three years duration.</a:t>
            </a:r>
            <a:endParaRPr lang="en-US" sz="14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081974C-CB03-49DC-A635-9F0F3FEF643A}" type="slidenum">
              <a:rPr lang="en-US" smtClean="0"/>
              <a:t>7</a:t>
            </a:fld>
            <a:endParaRPr lang="en-US"/>
          </a:p>
        </p:txBody>
      </p:sp>
    </p:spTree>
    <p:extLst>
      <p:ext uri="{BB962C8B-B14F-4D97-AF65-F5344CB8AC3E}">
        <p14:creationId xmlns:p14="http://schemas.microsoft.com/office/powerpoint/2010/main" val="235752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Presentations</a:t>
            </a:r>
            <a:br>
              <a:rPr lang="en-US" dirty="0"/>
            </a:br>
            <a:r>
              <a:rPr lang="en-US" dirty="0">
                <a:hlinkClick r:id="rId2"/>
              </a:rPr>
              <a:t>https://president.tamu.edu/xgrants/index.html</a:t>
            </a:r>
            <a:endParaRPr lang="en-US" dirty="0"/>
          </a:p>
        </p:txBody>
      </p:sp>
      <p:sp>
        <p:nvSpPr>
          <p:cNvPr id="3" name="Content Placeholder 2"/>
          <p:cNvSpPr>
            <a:spLocks noGrp="1"/>
          </p:cNvSpPr>
          <p:nvPr>
            <p:ph idx="1"/>
          </p:nvPr>
        </p:nvSpPr>
        <p:spPr>
          <a:xfrm>
            <a:off x="838200" y="1825624"/>
            <a:ext cx="10612582" cy="4803775"/>
          </a:xfrm>
        </p:spPr>
        <p:txBody>
          <a:bodyPr>
            <a:normAutofit fontScale="77500" lnSpcReduction="20000"/>
          </a:bodyPr>
          <a:lstStyle/>
          <a:p>
            <a:r>
              <a:rPr lang="en-US" dirty="0">
                <a:latin typeface="Calibri" panose="020F0502020204030204" pitchFamily="34" charset="0"/>
              </a:rPr>
              <a:t>Each team must make a public presentation. </a:t>
            </a:r>
          </a:p>
          <a:p>
            <a:r>
              <a:rPr lang="en-US" dirty="0"/>
              <a:t>Pilot/Planning Research Grants-Thursday, May 17, 2018, Rudder 601, from 1:00 pm-5:00 pm.</a:t>
            </a:r>
            <a:endParaRPr lang="en-US" sz="2400" dirty="0"/>
          </a:p>
          <a:p>
            <a:r>
              <a:rPr lang="en-US" dirty="0"/>
              <a:t>Other Research Grants-Friday, May 18, 2018, Rudder 601, from 9:00 am-12:00 pm.</a:t>
            </a:r>
          </a:p>
          <a:p>
            <a:endParaRPr lang="en-US" dirty="0">
              <a:latin typeface="Calibri" panose="020F0502020204030204" pitchFamily="34" charset="0"/>
            </a:endParaRPr>
          </a:p>
          <a:p>
            <a:r>
              <a:rPr lang="en-US" dirty="0">
                <a:latin typeface="Calibri" panose="020F0502020204030204" pitchFamily="34" charset="0"/>
              </a:rPr>
              <a:t>Presentations should provide a general overview of the proposed work and include:</a:t>
            </a:r>
          </a:p>
          <a:p>
            <a:pPr lvl="1">
              <a:buFont typeface="Symbol" panose="05050102010706020507" pitchFamily="18" charset="2"/>
              <a:buChar char="·"/>
            </a:pPr>
            <a:r>
              <a:rPr lang="en-US" sz="2100" dirty="0">
                <a:latin typeface="Calibri" panose="020F0502020204030204" pitchFamily="34" charset="0"/>
              </a:rPr>
              <a:t>An explanation of how the proposed work will advance Texas A&amp;M’s national prominence in this area,</a:t>
            </a:r>
          </a:p>
          <a:p>
            <a:pPr lvl="1">
              <a:buFont typeface="Symbol" panose="05050102010706020507" pitchFamily="18" charset="2"/>
              <a:buChar char="·"/>
            </a:pPr>
            <a:r>
              <a:rPr lang="en-US" sz="2100" dirty="0">
                <a:latin typeface="Calibri" panose="020F0502020204030204" pitchFamily="34" charset="0"/>
              </a:rPr>
              <a:t>A description of the outcomes of the proposed work, together with long-term plans for the research team after the proposed work is completed, and</a:t>
            </a:r>
          </a:p>
          <a:p>
            <a:pPr lvl="1">
              <a:buFont typeface="Symbol" panose="05050102010706020507" pitchFamily="18" charset="2"/>
              <a:buChar char="·"/>
            </a:pPr>
            <a:r>
              <a:rPr lang="en-US" sz="2100" dirty="0">
                <a:latin typeface="Calibri" panose="020F0502020204030204" pitchFamily="34" charset="0"/>
              </a:rPr>
              <a:t>A description (for pilot/planning grants) detailing how the project qualifies for a pilot/planning grant.</a:t>
            </a:r>
          </a:p>
          <a:p>
            <a:endParaRPr lang="en-US" dirty="0">
              <a:latin typeface="Calibri" panose="020F0502020204030204" pitchFamily="34" charset="0"/>
            </a:endParaRPr>
          </a:p>
          <a:p>
            <a:r>
              <a:rPr lang="en-US" dirty="0">
                <a:latin typeface="Calibri" panose="020F0502020204030204" pitchFamily="34" charset="0"/>
              </a:rPr>
              <a:t>Presentations should be up to 15 minutes each: 12 minutes for the presentation and three minutes for Q&amp;A. </a:t>
            </a:r>
          </a:p>
          <a:p>
            <a:r>
              <a:rPr lang="en-US" dirty="0">
                <a:latin typeface="Calibri" panose="020F0502020204030204" pitchFamily="34" charset="0"/>
              </a:rPr>
              <a:t>Email your presentations to </a:t>
            </a:r>
            <a:r>
              <a:rPr lang="en-US" dirty="0">
                <a:latin typeface="Calibri" panose="020F0502020204030204" pitchFamily="34" charset="0"/>
                <a:hlinkClick r:id="rId3"/>
              </a:rPr>
              <a:t>xgrants@tamu.edu</a:t>
            </a:r>
            <a:r>
              <a:rPr lang="en-US" dirty="0">
                <a:latin typeface="Calibri" panose="020F0502020204030204" pitchFamily="34" charset="0"/>
              </a:rPr>
              <a:t> or arrive 30 minutes before the overall session begins.</a:t>
            </a:r>
            <a:endParaRPr lang="en-US" sz="2400" dirty="0"/>
          </a:p>
        </p:txBody>
      </p:sp>
      <p:sp>
        <p:nvSpPr>
          <p:cNvPr id="4" name="Slide Number Placeholder 3"/>
          <p:cNvSpPr>
            <a:spLocks noGrp="1"/>
          </p:cNvSpPr>
          <p:nvPr>
            <p:ph type="sldNum" sz="quarter" idx="12"/>
          </p:nvPr>
        </p:nvSpPr>
        <p:spPr/>
        <p:txBody>
          <a:bodyPr/>
          <a:lstStyle/>
          <a:p>
            <a:fld id="{C081974C-CB03-49DC-A635-9F0F3FEF643A}" type="slidenum">
              <a:rPr lang="en-US" smtClean="0"/>
              <a:t>8</a:t>
            </a:fld>
            <a:endParaRPr lang="en-US"/>
          </a:p>
        </p:txBody>
      </p:sp>
    </p:spTree>
    <p:extLst>
      <p:ext uri="{BB962C8B-B14F-4D97-AF65-F5344CB8AC3E}">
        <p14:creationId xmlns:p14="http://schemas.microsoft.com/office/powerpoint/2010/main" val="326459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 Information</a:t>
            </a:r>
          </a:p>
        </p:txBody>
      </p:sp>
      <p:sp>
        <p:nvSpPr>
          <p:cNvPr id="3" name="Content Placeholder 2"/>
          <p:cNvSpPr>
            <a:spLocks noGrp="1"/>
          </p:cNvSpPr>
          <p:nvPr>
            <p:ph idx="1"/>
          </p:nvPr>
        </p:nvSpPr>
        <p:spPr/>
        <p:txBody>
          <a:bodyPr/>
          <a:lstStyle/>
          <a:p>
            <a:r>
              <a:rPr lang="en-US" dirty="0"/>
              <a:t>Bios – should include funding dates. Please update existing Bios if not included</a:t>
            </a:r>
          </a:p>
          <a:p>
            <a:r>
              <a:rPr lang="en-US" dirty="0"/>
              <a:t>Planning &amp; Pilot Grants</a:t>
            </a:r>
          </a:p>
          <a:p>
            <a:pPr lvl="1"/>
            <a:r>
              <a:rPr lang="en-US" dirty="0"/>
              <a:t>Qualifications of grant: A description (for pilot/planning grants) detailing how the project qualifies for a pilot/planning grant.</a:t>
            </a:r>
          </a:p>
          <a:p>
            <a:r>
              <a:rPr lang="en-US" dirty="0"/>
              <a:t>Members</a:t>
            </a:r>
          </a:p>
          <a:p>
            <a:pPr lvl="1"/>
            <a:r>
              <a:rPr lang="en-US" dirty="0"/>
              <a:t>Can add members to teams in full proposal step</a:t>
            </a:r>
          </a:p>
          <a:p>
            <a:pPr lvl="1"/>
            <a:r>
              <a:rPr lang="en-US" dirty="0"/>
              <a:t>Need X-Grants admin approval to remove members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C081974C-CB03-49DC-A635-9F0F3FEF643A}" type="slidenum">
              <a:rPr lang="en-US" smtClean="0"/>
              <a:t>9</a:t>
            </a:fld>
            <a:endParaRPr lang="en-US"/>
          </a:p>
        </p:txBody>
      </p:sp>
    </p:spTree>
    <p:extLst>
      <p:ext uri="{BB962C8B-B14F-4D97-AF65-F5344CB8AC3E}">
        <p14:creationId xmlns:p14="http://schemas.microsoft.com/office/powerpoint/2010/main" val="358686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TotalTime>
  <Words>320</Words>
  <Application>Microsoft Macintosh PowerPoint</Application>
  <PresentationFormat>Widescreen</PresentationFormat>
  <Paragraphs>70</Paragraphs>
  <Slides>10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Times New Roman</vt:lpstr>
      <vt:lpstr>Office Theme</vt:lpstr>
      <vt:lpstr>Document</vt:lpstr>
      <vt:lpstr>X-Grants Full Proposal Information Session</vt:lpstr>
      <vt:lpstr>Remote attendees may email questions to xgrants@tamu.edu</vt:lpstr>
      <vt:lpstr>Agenda</vt:lpstr>
      <vt:lpstr>Submission Instructions</vt:lpstr>
      <vt:lpstr>Evaluation Criteria (100 points total)</vt:lpstr>
      <vt:lpstr>Budget</vt:lpstr>
      <vt:lpstr>Budget Guidelines</vt:lpstr>
      <vt:lpstr>Public Presentations https://president.tamu.edu/xgrants/index.html</vt:lpstr>
      <vt:lpstr>Misc. Information</vt:lpstr>
      <vt:lpstr>Q&amp;A</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Butler-Purry</dc:creator>
  <cp:lastModifiedBy>Microsoft Office User</cp:lastModifiedBy>
  <cp:revision>42</cp:revision>
  <cp:lastPrinted>2018-05-14T13:56:22Z</cp:lastPrinted>
  <dcterms:created xsi:type="dcterms:W3CDTF">2018-02-16T19:18:54Z</dcterms:created>
  <dcterms:modified xsi:type="dcterms:W3CDTF">2018-05-15T13:52:56Z</dcterms:modified>
</cp:coreProperties>
</file>